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7" r:id="rId4"/>
    <p:sldId id="266" r:id="rId5"/>
    <p:sldId id="265" r:id="rId6"/>
    <p:sldId id="272" r:id="rId7"/>
    <p:sldId id="273" r:id="rId8"/>
    <p:sldId id="264" r:id="rId9"/>
    <p:sldId id="262" r:id="rId10"/>
    <p:sldId id="260" r:id="rId11"/>
    <p:sldId id="259" r:id="rId12"/>
    <p:sldId id="258" r:id="rId13"/>
    <p:sldId id="268" r:id="rId14"/>
    <p:sldId id="269" r:id="rId15"/>
    <p:sldId id="271" r:id="rId16"/>
    <p:sldId id="274" r:id="rId17"/>
    <p:sldId id="277" r:id="rId18"/>
    <p:sldId id="278"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15.02.2016</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15.02.2016</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15.02.2016</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15.02.2016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forexaw.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investments.academic.ru/1570/%D0%AF%D0%BF%D0%BE%D0%BD%D0%B8%D1%8F" TargetMode="External"/><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pic>
        <p:nvPicPr>
          <p:cNvPr id="7" name="Содержимое 6" descr="22. Северное сияние"/>
          <p:cNvPicPr>
            <a:picLocks noGrp="1"/>
          </p:cNvPicPr>
          <p:nvPr>
            <p:ph sz="half" idx="2"/>
          </p:nvPr>
        </p:nvPicPr>
        <p:blipFill>
          <a:blip r:embed="rId2" cstate="print"/>
          <a:stretch>
            <a:fillRect/>
          </a:stretch>
        </p:blipFill>
        <p:spPr bwMode="auto">
          <a:xfrm>
            <a:off x="500034" y="357166"/>
            <a:ext cx="8429684" cy="6215106"/>
          </a:xfrm>
          <a:prstGeom prst="rect">
            <a:avLst/>
          </a:prstGeom>
          <a:noFill/>
          <a:ln w="9525">
            <a:noFill/>
            <a:miter lim="800000"/>
            <a:headEnd/>
            <a:tailEnd/>
          </a:ln>
        </p:spPr>
      </p:pic>
      <p:sp>
        <p:nvSpPr>
          <p:cNvPr id="6" name="Содержимое 5"/>
          <p:cNvSpPr>
            <a:spLocks noGrp="1"/>
          </p:cNvSpPr>
          <p:nvPr>
            <p:ph sz="quarter" idx="4"/>
          </p:nvPr>
        </p:nvSpPr>
        <p:spPr/>
        <p:txBody>
          <a:bodyPr/>
          <a:lstStyle/>
          <a:p>
            <a:endParaRPr lang="ru-RU" dirty="0"/>
          </a:p>
        </p:txBody>
      </p:sp>
      <p:sp>
        <p:nvSpPr>
          <p:cNvPr id="2" name="Заголовок 1"/>
          <p:cNvSpPr>
            <a:spLocks noGrp="1"/>
          </p:cNvSpPr>
          <p:nvPr>
            <p:ph type="title"/>
          </p:nvPr>
        </p:nvSpPr>
        <p:spPr/>
        <p:txBody>
          <a:bodyPr/>
          <a:lstStyle/>
          <a:p>
            <a:pPr algn="ctr"/>
            <a:r>
              <a:rPr lang="ru-RU" b="1" dirty="0" smtClean="0"/>
              <a:t>АРКТИКА (викторина)</a:t>
            </a:r>
            <a:endParaRPr lang="ru-RU" b="1" dirty="0"/>
          </a:p>
        </p:txBody>
      </p:sp>
      <p:sp>
        <p:nvSpPr>
          <p:cNvPr id="5" name="Текст 4"/>
          <p:cNvSpPr>
            <a:spLocks noGrp="1"/>
          </p:cNvSpPr>
          <p:nvPr>
            <p:ph type="body" idx="3"/>
          </p:nvPr>
        </p:nvSpPr>
        <p:spPr/>
        <p:txBody>
          <a:bodyPr/>
          <a:lstStyle/>
          <a:p>
            <a:endParaRPr lang="ru-RU" dirty="0"/>
          </a:p>
        </p:txBody>
      </p:sp>
      <p:sp>
        <p:nvSpPr>
          <p:cNvPr id="8" name="Овал 7"/>
          <p:cNvSpPr/>
          <p:nvPr/>
        </p:nvSpPr>
        <p:spPr>
          <a:xfrm>
            <a:off x="5072066" y="4500570"/>
            <a:ext cx="3200416" cy="2128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571612"/>
            <a:ext cx="4038600" cy="4543916"/>
          </a:xfrm>
        </p:spPr>
        <p:txBody>
          <a:bodyPr>
            <a:normAutofit fontScale="92500" lnSpcReduction="20000"/>
          </a:bodyPr>
          <a:lstStyle/>
          <a:p>
            <a:pPr algn="ctr"/>
            <a:r>
              <a:rPr lang="ru-RU" dirty="0" smtClean="0"/>
              <a:t>Животный мир Арктики очень своеобразен. Его составляют животные, которые больше нигде не встречаются. Белый медведь, морж, белуха, нарвал, различные виды тюленей живут среди льдов Северного Ледовитого океана. Песец, полярный волк, копытный лемминг (разновидность мыши-полевки) обитают в тундре. </a:t>
            </a:r>
            <a:endParaRPr lang="ru-RU" dirty="0"/>
          </a:p>
        </p:txBody>
      </p:sp>
      <p:pic>
        <p:nvPicPr>
          <p:cNvPr id="7" name="Содержимое 6" descr="2. Белый медведь, символ Арктики"/>
          <p:cNvPicPr>
            <a:picLocks noGrp="1"/>
          </p:cNvPicPr>
          <p:nvPr>
            <p:ph sz="quarter" idx="4"/>
          </p:nvPr>
        </p:nvPicPr>
        <p:blipFill>
          <a:blip r:embed="rId2" cstate="print"/>
          <a:srcRect/>
          <a:stretch>
            <a:fillRect/>
          </a:stretch>
        </p:blipFill>
        <p:spPr bwMode="auto">
          <a:xfrm>
            <a:off x="5286380" y="2357430"/>
            <a:ext cx="3235725" cy="1857388"/>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b="1" dirty="0" smtClean="0"/>
              <a:t>Животный мир</a:t>
            </a:r>
            <a:endParaRPr lang="ru-RU" b="1" dirty="0"/>
          </a:p>
        </p:txBody>
      </p:sp>
      <p:sp>
        <p:nvSpPr>
          <p:cNvPr id="5" name="Текст 4"/>
          <p:cNvSpPr>
            <a:spLocks noGrp="1"/>
          </p:cNvSpPr>
          <p:nvPr>
            <p:ph type="body" idx="3"/>
          </p:nvPr>
        </p:nvSpPr>
        <p:spPr/>
        <p:txBody>
          <a:bodyPr/>
          <a:lstStyle/>
          <a:p>
            <a:endParaRPr lang="ru-RU"/>
          </a:p>
        </p:txBody>
      </p:sp>
      <p:pic>
        <p:nvPicPr>
          <p:cNvPr id="8" name="Рисунок 7" descr="9. Белая сова"/>
          <p:cNvPicPr/>
          <p:nvPr/>
        </p:nvPicPr>
        <p:blipFill>
          <a:blip r:embed="rId3" cstate="print"/>
          <a:srcRect/>
          <a:stretch>
            <a:fillRect/>
          </a:stretch>
        </p:blipFill>
        <p:spPr bwMode="auto">
          <a:xfrm>
            <a:off x="5572132" y="4357694"/>
            <a:ext cx="3030453" cy="1857388"/>
          </a:xfrm>
          <a:prstGeom prst="rect">
            <a:avLst/>
          </a:prstGeom>
          <a:noFill/>
          <a:ln w="9525">
            <a:noFill/>
            <a:miter lim="800000"/>
            <a:headEnd/>
            <a:tailEnd/>
          </a:ln>
        </p:spPr>
      </p:pic>
      <p:pic>
        <p:nvPicPr>
          <p:cNvPr id="9" name="Рисунок 8" descr="19. Песец"/>
          <p:cNvPicPr/>
          <p:nvPr/>
        </p:nvPicPr>
        <p:blipFill>
          <a:blip r:embed="rId4" cstate="print"/>
          <a:srcRect/>
          <a:stretch>
            <a:fillRect/>
          </a:stretch>
        </p:blipFill>
        <p:spPr bwMode="auto">
          <a:xfrm>
            <a:off x="4929190" y="357166"/>
            <a:ext cx="2951482" cy="2165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357298"/>
            <a:ext cx="4038600" cy="5000660"/>
          </a:xfrm>
        </p:spPr>
        <p:txBody>
          <a:bodyPr>
            <a:normAutofit fontScale="85000" lnSpcReduction="20000"/>
          </a:bodyPr>
          <a:lstStyle/>
          <a:p>
            <a:pPr algn="ctr"/>
            <a:r>
              <a:rPr lang="ru-RU" dirty="0" smtClean="0"/>
              <a:t>На отвесных скалах арктических островов селятся огромные колонии птиц. Это птичьи базары, на которых скапливаются десятки и сотни тысяч птиц. Все огромное пернатое население располагается на скале в определенном порядке. Каждый вид занимает свое место: чистики, кайры, глупыши, чайки-моевки... Выше всех располагаются поморники, которых не напрасно назвали морскими разбойниками. </a:t>
            </a:r>
            <a:endParaRPr lang="ru-RU" dirty="0"/>
          </a:p>
        </p:txBody>
      </p:sp>
      <p:sp>
        <p:nvSpPr>
          <p:cNvPr id="2" name="Заголовок 1"/>
          <p:cNvSpPr>
            <a:spLocks noGrp="1"/>
          </p:cNvSpPr>
          <p:nvPr>
            <p:ph type="title"/>
          </p:nvPr>
        </p:nvSpPr>
        <p:spPr/>
        <p:txBody>
          <a:bodyPr/>
          <a:lstStyle/>
          <a:p>
            <a:r>
              <a:rPr lang="ru-RU" b="1" dirty="0" smtClean="0"/>
              <a:t>Птичьи базары</a:t>
            </a:r>
            <a:endParaRPr lang="ru-RU" b="1" dirty="0"/>
          </a:p>
        </p:txBody>
      </p:sp>
      <p:sp>
        <p:nvSpPr>
          <p:cNvPr id="5" name="Текст 4"/>
          <p:cNvSpPr>
            <a:spLocks noGrp="1"/>
          </p:cNvSpPr>
          <p:nvPr>
            <p:ph type="body" idx="3"/>
          </p:nvPr>
        </p:nvSpPr>
        <p:spPr/>
        <p:txBody>
          <a:bodyPr/>
          <a:lstStyle/>
          <a:p>
            <a:endParaRPr lang="ru-RU"/>
          </a:p>
        </p:txBody>
      </p:sp>
      <p:pic>
        <p:nvPicPr>
          <p:cNvPr id="7" name="Содержимое 6" descr="http://img-fotki.yandex.ru/get/4800/iog2.d9/0_5539c_679652b4_XL.jpg"/>
          <p:cNvPicPr>
            <a:picLocks noGrp="1"/>
          </p:cNvPicPr>
          <p:nvPr>
            <p:ph sz="quarter" idx="4"/>
          </p:nvPr>
        </p:nvPicPr>
        <p:blipFill>
          <a:blip r:embed="rId2" cstate="print"/>
          <a:srcRect/>
          <a:stretch>
            <a:fillRect/>
          </a:stretch>
        </p:blipFill>
        <p:spPr bwMode="auto">
          <a:xfrm>
            <a:off x="5143504" y="357166"/>
            <a:ext cx="3538534" cy="2571768"/>
          </a:xfrm>
          <a:prstGeom prst="rect">
            <a:avLst/>
          </a:prstGeom>
          <a:noFill/>
          <a:ln w="9525">
            <a:noFill/>
            <a:miter lim="800000"/>
            <a:headEnd/>
            <a:tailEnd/>
          </a:ln>
        </p:spPr>
      </p:pic>
      <p:pic>
        <p:nvPicPr>
          <p:cNvPr id="8" name="Рисунок 7" descr="http://wap.zooclub.ru/attach/fotogal/oboi/birds/17.jpg"/>
          <p:cNvPicPr/>
          <p:nvPr/>
        </p:nvPicPr>
        <p:blipFill>
          <a:blip r:embed="rId3" cstate="print"/>
          <a:srcRect/>
          <a:stretch>
            <a:fillRect/>
          </a:stretch>
        </p:blipFill>
        <p:spPr bwMode="auto">
          <a:xfrm>
            <a:off x="4857752" y="3214686"/>
            <a:ext cx="3346136" cy="2920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571612"/>
            <a:ext cx="4038600" cy="4543916"/>
          </a:xfrm>
        </p:spPr>
        <p:txBody>
          <a:bodyPr>
            <a:normAutofit fontScale="92500" lnSpcReduction="10000"/>
          </a:bodyPr>
          <a:lstStyle/>
          <a:p>
            <a:pPr algn="ctr"/>
            <a:r>
              <a:rPr lang="ru-RU" dirty="0" smtClean="0"/>
              <a:t>В Арктике немало различных полезных ископаемых: нефть, газ, каменный уголь, цветные металлы, алмазы. Для Российской Федерации, с её сырьевой экономикой, арктический шельф — одно из наиболее перспективных направлений для восполнения запасов углеводородного сырья. </a:t>
            </a:r>
            <a:endParaRPr lang="ru-RU" dirty="0"/>
          </a:p>
        </p:txBody>
      </p:sp>
      <p:sp>
        <p:nvSpPr>
          <p:cNvPr id="2" name="Заголовок 1"/>
          <p:cNvSpPr>
            <a:spLocks noGrp="1"/>
          </p:cNvSpPr>
          <p:nvPr>
            <p:ph type="title"/>
          </p:nvPr>
        </p:nvSpPr>
        <p:spPr>
          <a:xfrm>
            <a:off x="457200" y="155448"/>
            <a:ext cx="5829312" cy="1143000"/>
          </a:xfrm>
        </p:spPr>
        <p:txBody>
          <a:bodyPr>
            <a:normAutofit fontScale="90000"/>
          </a:bodyPr>
          <a:lstStyle/>
          <a:p>
            <a:r>
              <a:rPr lang="ru-RU" b="1" dirty="0" smtClean="0"/>
              <a:t>Полезные ископаемые</a:t>
            </a:r>
            <a:endParaRPr lang="ru-RU" b="1" dirty="0"/>
          </a:p>
        </p:txBody>
      </p:sp>
      <p:sp>
        <p:nvSpPr>
          <p:cNvPr id="5" name="Текст 4"/>
          <p:cNvSpPr>
            <a:spLocks noGrp="1"/>
          </p:cNvSpPr>
          <p:nvPr>
            <p:ph type="body" idx="3"/>
          </p:nvPr>
        </p:nvSpPr>
        <p:spPr/>
        <p:txBody>
          <a:bodyPr/>
          <a:lstStyle/>
          <a:p>
            <a:endParaRPr lang="ru-RU"/>
          </a:p>
        </p:txBody>
      </p:sp>
      <p:pic>
        <p:nvPicPr>
          <p:cNvPr id="7" name="Содержимое 6" descr="http://cont.ws/uploads/pic/2015/10/1174.jpg"/>
          <p:cNvPicPr>
            <a:picLocks noGrp="1"/>
          </p:cNvPicPr>
          <p:nvPr>
            <p:ph sz="quarter" idx="4"/>
          </p:nvPr>
        </p:nvPicPr>
        <p:blipFill>
          <a:blip r:embed="rId2" cstate="print"/>
          <a:srcRect/>
          <a:stretch>
            <a:fillRect/>
          </a:stretch>
        </p:blipFill>
        <p:spPr bwMode="auto">
          <a:xfrm>
            <a:off x="5357818" y="1214422"/>
            <a:ext cx="3406904" cy="2500330"/>
          </a:xfrm>
          <a:prstGeom prst="rect">
            <a:avLst/>
          </a:prstGeom>
          <a:noFill/>
          <a:ln w="9525">
            <a:noFill/>
            <a:miter lim="800000"/>
            <a:headEnd/>
            <a:tailEnd/>
          </a:ln>
        </p:spPr>
      </p:pic>
      <p:pic>
        <p:nvPicPr>
          <p:cNvPr id="8" name="Рисунок 7" descr="http://novostimira.net/uploads/posts/p/2014-10-13/cb_ozhidaet-_chto_srednegodovaya_cena_na_neft_v_2015_godu_budet_chut_nizhe-_chem_v_2014_godu.jpg"/>
          <p:cNvPicPr/>
          <p:nvPr/>
        </p:nvPicPr>
        <p:blipFill>
          <a:blip r:embed="rId3" cstate="print"/>
          <a:srcRect/>
          <a:stretch>
            <a:fillRect/>
          </a:stretch>
        </p:blipFill>
        <p:spPr bwMode="auto">
          <a:xfrm>
            <a:off x="4929190" y="4000504"/>
            <a:ext cx="3496310" cy="2389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normAutofit/>
          </a:bodyPr>
          <a:lstStyle/>
          <a:p>
            <a:pPr algn="ctr"/>
            <a:r>
              <a:rPr lang="ru-RU" dirty="0" smtClean="0"/>
              <a:t>Через Арктику проходят морские, воздушные и наземные транспортные пути. Большие современные города построены за Полярным кругом: Мурманск, Кировск, Норильск, Магадан. </a:t>
            </a:r>
            <a:endParaRPr lang="ru-RU" dirty="0"/>
          </a:p>
        </p:txBody>
      </p:sp>
      <p:sp>
        <p:nvSpPr>
          <p:cNvPr id="2" name="Заголовок 1"/>
          <p:cNvSpPr>
            <a:spLocks noGrp="1"/>
          </p:cNvSpPr>
          <p:nvPr>
            <p:ph type="title"/>
          </p:nvPr>
        </p:nvSpPr>
        <p:spPr/>
        <p:txBody>
          <a:bodyPr/>
          <a:lstStyle/>
          <a:p>
            <a:r>
              <a:rPr lang="ru-RU" b="1" dirty="0" smtClean="0"/>
              <a:t>Заполярные города</a:t>
            </a:r>
            <a:endParaRPr lang="ru-RU" b="1" dirty="0"/>
          </a:p>
        </p:txBody>
      </p:sp>
      <p:sp>
        <p:nvSpPr>
          <p:cNvPr id="5" name="Текст 4"/>
          <p:cNvSpPr>
            <a:spLocks noGrp="1"/>
          </p:cNvSpPr>
          <p:nvPr>
            <p:ph type="body" idx="3"/>
          </p:nvPr>
        </p:nvSpPr>
        <p:spPr/>
        <p:txBody>
          <a:bodyPr/>
          <a:lstStyle/>
          <a:p>
            <a:endParaRPr lang="ru-RU"/>
          </a:p>
        </p:txBody>
      </p:sp>
      <p:pic>
        <p:nvPicPr>
          <p:cNvPr id="9" name="Содержимое 8" descr="http://cs622224.vk.me/v622224688/42977/qZfj47dA2IE.jpg"/>
          <p:cNvPicPr>
            <a:picLocks noGrp="1"/>
          </p:cNvPicPr>
          <p:nvPr>
            <p:ph sz="quarter" idx="4"/>
          </p:nvPr>
        </p:nvPicPr>
        <p:blipFill>
          <a:blip r:embed="rId2" cstate="print"/>
          <a:srcRect/>
          <a:stretch>
            <a:fillRect/>
          </a:stretch>
        </p:blipFill>
        <p:spPr bwMode="auto">
          <a:xfrm>
            <a:off x="4786314" y="1357298"/>
            <a:ext cx="4038600" cy="3145857"/>
          </a:xfrm>
          <a:prstGeom prst="rect">
            <a:avLst/>
          </a:prstGeom>
          <a:noFill/>
          <a:ln w="9525">
            <a:noFill/>
            <a:miter lim="800000"/>
            <a:headEnd/>
            <a:tailEnd/>
          </a:ln>
        </p:spPr>
      </p:pic>
      <p:pic>
        <p:nvPicPr>
          <p:cNvPr id="10" name="Рисунок 9" descr="http://www.dofiga.net/images/news/0028436/369673.jpg"/>
          <p:cNvPicPr/>
          <p:nvPr/>
        </p:nvPicPr>
        <p:blipFill>
          <a:blip r:embed="rId3" cstate="print"/>
          <a:srcRect/>
          <a:stretch>
            <a:fillRect/>
          </a:stretch>
        </p:blipFill>
        <p:spPr bwMode="auto">
          <a:xfrm>
            <a:off x="4500562" y="3643314"/>
            <a:ext cx="4012990" cy="2867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428736"/>
            <a:ext cx="4038600" cy="4686792"/>
          </a:xfrm>
        </p:spPr>
        <p:txBody>
          <a:bodyPr>
            <a:normAutofit lnSpcReduction="10000"/>
          </a:bodyPr>
          <a:lstStyle/>
          <a:p>
            <a:pPr algn="ctr"/>
            <a:r>
              <a:rPr lang="ru-RU" dirty="0" smtClean="0"/>
              <a:t>Коренные жители Арктики — малые народы Севера (чукчи, ненцы, коми, юкагиры и другие) — умеют жить в согласии с природой. Их традиционные занятия — охота, рыболовство, оленеводство — возрождаются и развиваются. </a:t>
            </a:r>
          </a:p>
          <a:p>
            <a:endParaRPr lang="ru-RU" dirty="0"/>
          </a:p>
        </p:txBody>
      </p:sp>
      <p:sp>
        <p:nvSpPr>
          <p:cNvPr id="2" name="Заголовок 1"/>
          <p:cNvSpPr>
            <a:spLocks noGrp="1"/>
          </p:cNvSpPr>
          <p:nvPr>
            <p:ph type="title"/>
          </p:nvPr>
        </p:nvSpPr>
        <p:spPr/>
        <p:txBody>
          <a:bodyPr/>
          <a:lstStyle/>
          <a:p>
            <a:r>
              <a:rPr lang="ru-RU" b="1" dirty="0" smtClean="0"/>
              <a:t>Коренные жители </a:t>
            </a:r>
            <a:endParaRPr lang="ru-RU" b="1" dirty="0"/>
          </a:p>
        </p:txBody>
      </p:sp>
      <p:sp>
        <p:nvSpPr>
          <p:cNvPr id="5" name="Текст 4"/>
          <p:cNvSpPr>
            <a:spLocks noGrp="1"/>
          </p:cNvSpPr>
          <p:nvPr>
            <p:ph type="body" idx="3"/>
          </p:nvPr>
        </p:nvSpPr>
        <p:spPr/>
        <p:txBody>
          <a:bodyPr/>
          <a:lstStyle/>
          <a:p>
            <a:endParaRPr lang="ru-RU"/>
          </a:p>
        </p:txBody>
      </p:sp>
      <p:pic>
        <p:nvPicPr>
          <p:cNvPr id="7" name="Содержимое 6" descr="http://www.arctic-info.ru/cached_image/pv3ljr5ycf3_Size310x0.jpg"/>
          <p:cNvPicPr>
            <a:picLocks noGrp="1"/>
          </p:cNvPicPr>
          <p:nvPr>
            <p:ph sz="quarter" idx="4"/>
          </p:nvPr>
        </p:nvPicPr>
        <p:blipFill>
          <a:blip r:embed="rId2" cstate="print"/>
          <a:srcRect/>
          <a:stretch>
            <a:fillRect/>
          </a:stretch>
        </p:blipFill>
        <p:spPr bwMode="auto">
          <a:xfrm>
            <a:off x="5072066" y="1357298"/>
            <a:ext cx="3095626" cy="2105026"/>
          </a:xfrm>
          <a:prstGeom prst="rect">
            <a:avLst/>
          </a:prstGeom>
          <a:noFill/>
          <a:ln w="9525">
            <a:noFill/>
            <a:miter lim="800000"/>
            <a:headEnd/>
            <a:tailEnd/>
          </a:ln>
        </p:spPr>
      </p:pic>
      <p:pic>
        <p:nvPicPr>
          <p:cNvPr id="8" name="Рисунок 7" descr="http://magspace.ru/uploads/2012/04/16/auto_21-0615.jpg"/>
          <p:cNvPicPr/>
          <p:nvPr/>
        </p:nvPicPr>
        <p:blipFill>
          <a:blip r:embed="rId3" cstate="print"/>
          <a:srcRect/>
          <a:stretch>
            <a:fillRect/>
          </a:stretch>
        </p:blipFill>
        <p:spPr bwMode="auto">
          <a:xfrm>
            <a:off x="5072066" y="3714752"/>
            <a:ext cx="3345818" cy="2421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357298"/>
            <a:ext cx="4038600" cy="4758230"/>
          </a:xfrm>
        </p:spPr>
        <p:txBody>
          <a:bodyPr>
            <a:noAutofit/>
          </a:bodyPr>
          <a:lstStyle/>
          <a:p>
            <a:pPr algn="ctr"/>
            <a:r>
              <a:rPr lang="ru-RU" sz="2000" dirty="0" smtClean="0"/>
              <a:t>Льды Арктики имеют огромное значение для климатической системы Земли. Ледяная шапка отражает солнечные лучи и таким образом не дает планете перегреться. Кроме того, арктические льды играют большую роль в системах циркуляции воды в океанах. Глобальное потепление приводит к уменьшению количества льдов в Арктике, что опасно для всего человечества.</a:t>
            </a:r>
          </a:p>
          <a:p>
            <a:endParaRPr lang="ru-RU" sz="2000" dirty="0"/>
          </a:p>
        </p:txBody>
      </p:sp>
      <p:pic>
        <p:nvPicPr>
          <p:cNvPr id="7" name="Содержимое 6" descr="23. MODIS изображение арктического региона"/>
          <p:cNvPicPr>
            <a:picLocks noGrp="1"/>
          </p:cNvPicPr>
          <p:nvPr>
            <p:ph sz="quarter" idx="4"/>
          </p:nvPr>
        </p:nvPicPr>
        <p:blipFill>
          <a:blip r:embed="rId2" cstate="print"/>
          <a:stretch>
            <a:fillRect/>
          </a:stretch>
        </p:blipFill>
        <p:spPr bwMode="auto">
          <a:xfrm>
            <a:off x="4714876" y="714357"/>
            <a:ext cx="3881276" cy="2571768"/>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b="1" dirty="0" smtClean="0"/>
              <a:t>Льды Арктики</a:t>
            </a:r>
            <a:endParaRPr lang="ru-RU" b="1" dirty="0"/>
          </a:p>
        </p:txBody>
      </p:sp>
      <p:sp>
        <p:nvSpPr>
          <p:cNvPr id="5" name="Текст 4"/>
          <p:cNvSpPr>
            <a:spLocks noGrp="1"/>
          </p:cNvSpPr>
          <p:nvPr>
            <p:ph type="body" idx="3"/>
          </p:nvPr>
        </p:nvSpPr>
        <p:spPr/>
        <p:txBody>
          <a:bodyPr/>
          <a:lstStyle/>
          <a:p>
            <a:endParaRPr lang="ru-RU"/>
          </a:p>
        </p:txBody>
      </p:sp>
      <p:pic>
        <p:nvPicPr>
          <p:cNvPr id="8" name="Рисунок 7" descr="https://im0-tub-ru.yandex.net/i?id=ac59ad7c5eae30d5d597969689b64dba&amp;n=33&amp;h=215&amp;w=344"/>
          <p:cNvPicPr/>
          <p:nvPr/>
        </p:nvPicPr>
        <p:blipFill>
          <a:blip r:embed="rId3" cstate="print"/>
          <a:srcRect/>
          <a:stretch>
            <a:fillRect/>
          </a:stretch>
        </p:blipFill>
        <p:spPr bwMode="auto">
          <a:xfrm>
            <a:off x="4572000" y="3429000"/>
            <a:ext cx="4214842"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5" name="Содержимое 4"/>
          <p:cNvSpPr>
            <a:spLocks noGrp="1"/>
          </p:cNvSpPr>
          <p:nvPr>
            <p:ph sz="half" idx="2"/>
          </p:nvPr>
        </p:nvSpPr>
        <p:spPr/>
        <p:txBody>
          <a:bodyPr>
            <a:normAutofit fontScale="92500" lnSpcReduction="10000"/>
          </a:bodyPr>
          <a:lstStyle/>
          <a:p>
            <a:pPr algn="ctr"/>
            <a:r>
              <a:rPr lang="ru-RU" dirty="0" smtClean="0"/>
              <a:t>С 2010 года проходят регулярные встречи представителей военных ведомств североевропейских государств: </a:t>
            </a:r>
            <a:r>
              <a:rPr lang="ru-RU" i="1" dirty="0" smtClean="0"/>
              <a:t>Норвегии</a:t>
            </a:r>
            <a:r>
              <a:rPr lang="ru-RU" dirty="0" smtClean="0"/>
              <a:t>, Финляндии, Дании, Швеции и Исландии. Они посвящены арктической безопасности. </a:t>
            </a:r>
            <a:endParaRPr lang="ru-RU" dirty="0"/>
          </a:p>
        </p:txBody>
      </p:sp>
      <p:sp>
        <p:nvSpPr>
          <p:cNvPr id="2" name="Заголовок 1"/>
          <p:cNvSpPr>
            <a:spLocks noGrp="1"/>
          </p:cNvSpPr>
          <p:nvPr>
            <p:ph type="title"/>
          </p:nvPr>
        </p:nvSpPr>
        <p:spPr/>
        <p:txBody>
          <a:bodyPr>
            <a:normAutofit fontScale="90000"/>
          </a:bodyPr>
          <a:lstStyle/>
          <a:p>
            <a:r>
              <a:rPr lang="ru-RU" b="1" dirty="0" smtClean="0"/>
              <a:t>Регулярные встречи североевропейских государств</a:t>
            </a:r>
            <a:endParaRPr lang="ru-RU" b="1" dirty="0"/>
          </a:p>
        </p:txBody>
      </p:sp>
      <p:sp>
        <p:nvSpPr>
          <p:cNvPr id="4" name="Текст 3"/>
          <p:cNvSpPr>
            <a:spLocks noGrp="1"/>
          </p:cNvSpPr>
          <p:nvPr>
            <p:ph type="body" idx="3"/>
          </p:nvPr>
        </p:nvSpPr>
        <p:spPr/>
        <p:txBody>
          <a:bodyPr/>
          <a:lstStyle/>
          <a:p>
            <a:endParaRPr lang="ru-RU"/>
          </a:p>
        </p:txBody>
      </p:sp>
      <p:pic>
        <p:nvPicPr>
          <p:cNvPr id="7" name="Содержимое 6" descr="http://myidst.com/media/k2/items/cache/3899dfe821816fbcb3db3e3b23f81585_XL.jpg"/>
          <p:cNvPicPr>
            <a:picLocks noGrp="1"/>
          </p:cNvPicPr>
          <p:nvPr>
            <p:ph sz="quarter" idx="4"/>
          </p:nvPr>
        </p:nvPicPr>
        <p:blipFill>
          <a:blip r:embed="rId2" cstate="print"/>
          <a:srcRect/>
          <a:stretch>
            <a:fillRect/>
          </a:stretch>
        </p:blipFill>
        <p:spPr bwMode="auto">
          <a:xfrm>
            <a:off x="4429124" y="1714489"/>
            <a:ext cx="4187900" cy="44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5" name="Содержимое 4"/>
          <p:cNvSpPr>
            <a:spLocks noGrp="1"/>
          </p:cNvSpPr>
          <p:nvPr>
            <p:ph sz="half" idx="2"/>
          </p:nvPr>
        </p:nvSpPr>
        <p:spPr>
          <a:xfrm>
            <a:off x="457200" y="1214422"/>
            <a:ext cx="8258204" cy="7000924"/>
          </a:xfrm>
        </p:spPr>
        <p:txBody>
          <a:bodyPr>
            <a:normAutofit/>
          </a:bodyPr>
          <a:lstStyle/>
          <a:p>
            <a:r>
              <a:rPr lang="ru-RU" sz="1800" dirty="0" smtClean="0"/>
              <a:t>1. Назовите наиболее приметный признак северной околополюсной области Земли. </a:t>
            </a:r>
          </a:p>
          <a:p>
            <a:r>
              <a:rPr lang="ru-RU" sz="1800" dirty="0" smtClean="0"/>
              <a:t>2. Почему северную полярную область  называют Арктикой? </a:t>
            </a:r>
          </a:p>
          <a:p>
            <a:r>
              <a:rPr lang="ru-RU" sz="1800" dirty="0" smtClean="0"/>
              <a:t>3.Каким образом увековечены имена отважных  полярных путешественников? Примеры.</a:t>
            </a:r>
          </a:p>
          <a:p>
            <a:r>
              <a:rPr lang="ru-RU" sz="1800" dirty="0" smtClean="0"/>
              <a:t>4. В какие годы впервые в одну навигацию была пройдена трасса Северного морского пути, совершены героические перелеты через Северный полюс?</a:t>
            </a:r>
          </a:p>
          <a:p>
            <a:r>
              <a:rPr lang="ru-RU" sz="1800" dirty="0" smtClean="0"/>
              <a:t>5. Приведите примеры мощных атомоходов.</a:t>
            </a:r>
          </a:p>
          <a:p>
            <a:r>
              <a:rPr lang="ru-RU" sz="1800" dirty="0" smtClean="0"/>
              <a:t>6. Продолжите: </a:t>
            </a:r>
            <a:r>
              <a:rPr lang="ru-RU" sz="1800" dirty="0" err="1" smtClean="0"/>
              <a:t>Се́верный</a:t>
            </a:r>
            <a:r>
              <a:rPr lang="ru-RU" sz="1800" dirty="0" smtClean="0"/>
              <a:t> </a:t>
            </a:r>
            <a:r>
              <a:rPr lang="ru-RU" sz="1800" dirty="0" err="1" smtClean="0"/>
              <a:t>морско́й</a:t>
            </a:r>
            <a:r>
              <a:rPr lang="ru-RU" sz="1800" dirty="0" smtClean="0"/>
              <a:t> путь — кратчайший морской путь между ……….</a:t>
            </a:r>
          </a:p>
          <a:p>
            <a:r>
              <a:rPr lang="ru-RU" sz="1800" dirty="0" smtClean="0"/>
              <a:t>7. Что находится в центральной части Арктики?</a:t>
            </a:r>
          </a:p>
          <a:p>
            <a:r>
              <a:rPr lang="ru-RU" sz="1400" dirty="0" smtClean="0"/>
              <a:t>8.Назовите деревья Арктики.</a:t>
            </a:r>
          </a:p>
          <a:p>
            <a:r>
              <a:rPr lang="ru-RU" sz="1400" dirty="0" smtClean="0"/>
              <a:t>9. Как называется скопление десятков и сотен тысяч птиц  на скалистых берегах  Арктики?</a:t>
            </a:r>
          </a:p>
          <a:p>
            <a:r>
              <a:rPr lang="ru-RU" sz="1400" dirty="0" smtClean="0"/>
              <a:t>10.Продолжите: В Арктике немало различных полезных ископаемых:  …..</a:t>
            </a:r>
          </a:p>
          <a:p>
            <a:r>
              <a:rPr lang="ru-RU" sz="1400" dirty="0" smtClean="0"/>
              <a:t>11. Большие современные города построены за Полярным кругом:   ………</a:t>
            </a:r>
          </a:p>
          <a:p>
            <a:r>
              <a:rPr lang="ru-RU" sz="1400" dirty="0" smtClean="0"/>
              <a:t>12. Коренные  жители Севера……….</a:t>
            </a:r>
          </a:p>
          <a:p>
            <a:r>
              <a:rPr lang="ru-RU" sz="1400" dirty="0" smtClean="0"/>
              <a:t>13. Глобальные проблемы  Арктики.</a:t>
            </a:r>
          </a:p>
          <a:p>
            <a:endParaRPr lang="ru-RU" sz="1400"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6" name="Содержимое 5"/>
          <p:cNvSpPr>
            <a:spLocks noGrp="1"/>
          </p:cNvSpPr>
          <p:nvPr>
            <p:ph sz="quarter" idx="4"/>
          </p:nvPr>
        </p:nvSpPr>
        <p:spPr>
          <a:xfrm flipV="1">
            <a:off x="4649788" y="642918"/>
            <a:ext cx="4038600" cy="1558978"/>
          </a:xfrm>
        </p:spPr>
        <p:txBody>
          <a:bodyPr/>
          <a:lstStyle/>
          <a:p>
            <a:pPr>
              <a:buNone/>
            </a:pPr>
            <a:r>
              <a:rPr lang="ru-RU" dirty="0" err="1" smtClean="0"/>
              <a:t>х</a:t>
            </a:r>
            <a:endParaRPr lang="ru-RU" dirty="0"/>
          </a:p>
        </p:txBody>
      </p:sp>
      <p:sp>
        <p:nvSpPr>
          <p:cNvPr id="2" name="Заголовок 1"/>
          <p:cNvSpPr>
            <a:spLocks noGrp="1"/>
          </p:cNvSpPr>
          <p:nvPr>
            <p:ph type="title"/>
          </p:nvPr>
        </p:nvSpPr>
        <p:spPr/>
        <p:txBody>
          <a:bodyPr/>
          <a:lstStyle/>
          <a:p>
            <a:r>
              <a:rPr lang="ru-RU" b="1" dirty="0" smtClean="0"/>
              <a:t>ВИКТОРИНА</a:t>
            </a:r>
            <a:endParaRPr lang="ru-RU" b="1" dirty="0"/>
          </a:p>
        </p:txBody>
      </p:sp>
      <p:sp>
        <p:nvSpPr>
          <p:cNvPr id="4" name="Текст 3"/>
          <p:cNvSpPr>
            <a:spLocks noGrp="1"/>
          </p:cNvSpPr>
          <p:nvPr>
            <p:ph type="body" idx="3"/>
          </p:nvPr>
        </p:nvSpPr>
        <p:spPr/>
        <p:txBody>
          <a:bodyPr/>
          <a:lstStyle/>
          <a:p>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57200" y="1399592"/>
            <a:ext cx="4040188" cy="4886927"/>
          </a:xfrm>
        </p:spPr>
        <p:txBody>
          <a:bodyPr/>
          <a:lstStyle/>
          <a:p>
            <a:endParaRPr lang="ru-RU" dirty="0"/>
          </a:p>
        </p:txBody>
      </p:sp>
      <p:sp>
        <p:nvSpPr>
          <p:cNvPr id="3" name="Содержимое 2"/>
          <p:cNvSpPr>
            <a:spLocks noGrp="1"/>
          </p:cNvSpPr>
          <p:nvPr>
            <p:ph sz="half" idx="2"/>
          </p:nvPr>
        </p:nvSpPr>
        <p:spPr>
          <a:xfrm>
            <a:off x="457200" y="1428736"/>
            <a:ext cx="8258204" cy="4857784"/>
          </a:xfrm>
        </p:spPr>
        <p:txBody>
          <a:bodyPr>
            <a:normAutofit fontScale="85000" lnSpcReduction="20000"/>
          </a:bodyPr>
          <a:lstStyle/>
          <a:p>
            <a:r>
              <a:rPr lang="ru-RU" sz="1900" dirty="0" smtClean="0"/>
              <a:t>1.  Полярная ночь и полярный день в течение многих суток </a:t>
            </a:r>
          </a:p>
          <a:p>
            <a:r>
              <a:rPr lang="ru-RU" sz="1900" dirty="0" smtClean="0"/>
              <a:t>2. От греческого слова </a:t>
            </a:r>
            <a:r>
              <a:rPr lang="ru-RU" sz="1900" dirty="0" err="1" smtClean="0"/>
              <a:t>arkticos</a:t>
            </a:r>
            <a:r>
              <a:rPr lang="ru-RU" sz="1900" dirty="0" smtClean="0"/>
              <a:t> — северный, которым древние греки обозначали расположенное в северной стороне неба созвездие Большой Медведицы. </a:t>
            </a:r>
          </a:p>
          <a:p>
            <a:r>
              <a:rPr lang="ru-RU" sz="1900" dirty="0" smtClean="0"/>
              <a:t>3. Имена навечно остались в названиях островов, гор, ледников, морей. (Баренцево море)</a:t>
            </a:r>
          </a:p>
          <a:p>
            <a:r>
              <a:rPr lang="ru-RU" sz="1900" dirty="0" smtClean="0"/>
              <a:t>4. В 30-40 гг. прошлого века.</a:t>
            </a:r>
          </a:p>
          <a:p>
            <a:r>
              <a:rPr lang="ru-RU" sz="1900" dirty="0" smtClean="0"/>
              <a:t>5. Мощные атомоходы "Арктика", "Сибирь».</a:t>
            </a:r>
          </a:p>
          <a:p>
            <a:r>
              <a:rPr lang="ru-RU" sz="1900" dirty="0" smtClean="0"/>
              <a:t>6. </a:t>
            </a:r>
            <a:r>
              <a:rPr lang="ru-RU" sz="1900" dirty="0" err="1" smtClean="0"/>
              <a:t>Се́верный</a:t>
            </a:r>
            <a:r>
              <a:rPr lang="ru-RU" sz="1900" dirty="0" smtClean="0"/>
              <a:t> </a:t>
            </a:r>
            <a:r>
              <a:rPr lang="ru-RU" sz="1900" dirty="0" err="1" smtClean="0"/>
              <a:t>морско́й</a:t>
            </a:r>
            <a:r>
              <a:rPr lang="ru-RU" sz="1900" dirty="0" smtClean="0"/>
              <a:t> путь — кратчайший морской путь между Европейской частью Российской Федерации и Дальним Востоком.</a:t>
            </a:r>
          </a:p>
          <a:p>
            <a:r>
              <a:rPr lang="ru-RU" sz="1900" dirty="0" smtClean="0"/>
              <a:t>7. Северный </a:t>
            </a:r>
            <a:r>
              <a:rPr lang="ru-RU" sz="1900" smtClean="0"/>
              <a:t>Ледовитый океан.</a:t>
            </a:r>
            <a:endParaRPr lang="ru-RU" sz="1900" dirty="0" smtClean="0"/>
          </a:p>
          <a:p>
            <a:r>
              <a:rPr lang="ru-RU" sz="1900" dirty="0" smtClean="0"/>
              <a:t>8. Карликовые ива и береза. </a:t>
            </a:r>
          </a:p>
          <a:p>
            <a:r>
              <a:rPr lang="ru-RU" sz="1900" dirty="0" smtClean="0"/>
              <a:t>9. Птичьи базары.</a:t>
            </a:r>
          </a:p>
          <a:p>
            <a:r>
              <a:rPr lang="ru-RU" sz="1900" dirty="0" smtClean="0"/>
              <a:t>10. В Арктике немало различных полезных ископаемых: нефть, газ, каменный уголь, цветные металлы, алмазы.</a:t>
            </a:r>
          </a:p>
          <a:p>
            <a:r>
              <a:rPr lang="ru-RU" sz="1900" dirty="0" smtClean="0"/>
              <a:t>11.</a:t>
            </a:r>
            <a:r>
              <a:rPr lang="ru-RU" sz="1800" dirty="0" smtClean="0"/>
              <a:t> Мурманск, Кировск, Норильск, Магадан. </a:t>
            </a:r>
          </a:p>
          <a:p>
            <a:r>
              <a:rPr lang="ru-RU" sz="1800" dirty="0" smtClean="0"/>
              <a:t>12.</a:t>
            </a:r>
            <a:r>
              <a:rPr lang="ru-RU" sz="1600" dirty="0" smtClean="0"/>
              <a:t> Малые народы Севера (чукчи, ненцы, коми, юкагиры и другие).</a:t>
            </a:r>
          </a:p>
          <a:p>
            <a:r>
              <a:rPr lang="ru-RU" sz="1600" dirty="0" smtClean="0"/>
              <a:t>13.</a:t>
            </a:r>
            <a:r>
              <a:rPr lang="ru-RU" sz="1800" dirty="0" smtClean="0"/>
              <a:t> Глобальное потепление приводит к уменьшению количества льдов в Арктике, что опасно для всего человечества.</a:t>
            </a:r>
          </a:p>
          <a:p>
            <a:endParaRPr lang="ru-RU" sz="1800" dirty="0" smtClean="0"/>
          </a:p>
          <a:p>
            <a:endParaRPr lang="ru-RU" sz="1900" dirty="0" smtClean="0"/>
          </a:p>
          <a:p>
            <a:endParaRPr lang="ru-RU" sz="1900" dirty="0" smtClean="0"/>
          </a:p>
          <a:p>
            <a:endParaRPr lang="ru-RU" sz="1900" dirty="0" smtClean="0"/>
          </a:p>
          <a:p>
            <a:endParaRPr lang="ru-RU" sz="1900" dirty="0" smtClean="0"/>
          </a:p>
          <a:p>
            <a:endParaRPr lang="ru-RU" dirty="0" smtClean="0"/>
          </a:p>
          <a:p>
            <a:endParaRPr lang="ru-RU" dirty="0" smtClean="0"/>
          </a:p>
          <a:p>
            <a:endParaRPr lang="ru-RU" dirty="0"/>
          </a:p>
        </p:txBody>
      </p:sp>
      <p:sp>
        <p:nvSpPr>
          <p:cNvPr id="4" name="Содержимое 3"/>
          <p:cNvSpPr>
            <a:spLocks noGrp="1"/>
          </p:cNvSpPr>
          <p:nvPr>
            <p:ph sz="quarter" idx="4"/>
          </p:nvPr>
        </p:nvSpPr>
        <p:spPr>
          <a:xfrm>
            <a:off x="8501090" y="2201896"/>
            <a:ext cx="187298" cy="3913632"/>
          </a:xfrm>
        </p:spPr>
        <p:txBody>
          <a:bodyPr/>
          <a:lstStyle/>
          <a:p>
            <a:pPr>
              <a:buNone/>
            </a:pPr>
            <a:endParaRPr lang="ru-RU" dirty="0"/>
          </a:p>
        </p:txBody>
      </p:sp>
      <p:sp>
        <p:nvSpPr>
          <p:cNvPr id="5" name="Заголовок 4"/>
          <p:cNvSpPr>
            <a:spLocks noGrp="1"/>
          </p:cNvSpPr>
          <p:nvPr>
            <p:ph type="title"/>
          </p:nvPr>
        </p:nvSpPr>
        <p:spPr/>
        <p:txBody>
          <a:bodyPr/>
          <a:lstStyle/>
          <a:p>
            <a:r>
              <a:rPr lang="ru-RU" b="1" dirty="0" smtClean="0"/>
              <a:t>ПРОВЕРЬ СЕБЯ!</a:t>
            </a:r>
            <a:endParaRPr lang="ru-RU" b="1" dirty="0"/>
          </a:p>
        </p:txBody>
      </p:sp>
      <p:sp>
        <p:nvSpPr>
          <p:cNvPr id="6" name="Текст 5"/>
          <p:cNvSpPr>
            <a:spLocks noGrp="1"/>
          </p:cNvSpPr>
          <p:nvPr>
            <p:ph type="body" idx="3"/>
          </p:nvPr>
        </p:nvSpPr>
        <p:spPr/>
        <p:txBody>
          <a:bodyPr/>
          <a:lstStyle/>
          <a:p>
            <a:r>
              <a:rPr lang="ru-RU" dirty="0" smtClean="0"/>
              <a:t>.</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5" name="Содержимое 4"/>
          <p:cNvSpPr>
            <a:spLocks noGrp="1"/>
          </p:cNvSpPr>
          <p:nvPr>
            <p:ph sz="half" idx="2"/>
          </p:nvPr>
        </p:nvSpPr>
        <p:spPr/>
        <p:txBody>
          <a:bodyPr>
            <a:normAutofit fontScale="85000" lnSpcReduction="10000"/>
          </a:bodyPr>
          <a:lstStyle/>
          <a:p>
            <a:r>
              <a:rPr lang="ru-RU" b="1" dirty="0" smtClean="0"/>
              <a:t>Источники</a:t>
            </a:r>
            <a:endParaRPr lang="ru-RU" dirty="0" smtClean="0"/>
          </a:p>
          <a:p>
            <a:r>
              <a:rPr lang="ru-RU" dirty="0" err="1" smtClean="0"/>
              <a:t>Википедия</a:t>
            </a:r>
            <a:r>
              <a:rPr lang="ru-RU" dirty="0" smtClean="0"/>
              <a:t> – Свободная энциклопедия, </a:t>
            </a:r>
            <a:r>
              <a:rPr lang="ru-RU" dirty="0" err="1" smtClean="0"/>
              <a:t>WikiPedia</a:t>
            </a:r>
            <a:endParaRPr lang="ru-RU" dirty="0" smtClean="0"/>
          </a:p>
          <a:p>
            <a:r>
              <a:rPr lang="ru-RU" dirty="0" err="1" smtClean="0"/>
              <a:t>becti.net</a:t>
            </a:r>
            <a:r>
              <a:rPr lang="ru-RU" dirty="0" smtClean="0"/>
              <a:t> — Информационный ресурс</a:t>
            </a:r>
          </a:p>
          <a:p>
            <a:r>
              <a:rPr lang="ru-RU" dirty="0" err="1" smtClean="0"/>
              <a:t>otdyhiturizm.ru</a:t>
            </a:r>
            <a:r>
              <a:rPr lang="ru-RU" dirty="0" smtClean="0"/>
              <a:t> — Отдых и туризм</a:t>
            </a:r>
          </a:p>
          <a:p>
            <a:r>
              <a:rPr lang="ru-RU" dirty="0" err="1" smtClean="0"/>
              <a:t>kontinentusa.com</a:t>
            </a:r>
            <a:r>
              <a:rPr lang="ru-RU" dirty="0" smtClean="0"/>
              <a:t> — Континент </a:t>
            </a:r>
          </a:p>
          <a:p>
            <a:r>
              <a:rPr lang="ru-RU" dirty="0" smtClean="0"/>
              <a:t>Источник: </a:t>
            </a:r>
            <a:r>
              <a:rPr lang="ru-RU" u="sng" dirty="0" smtClean="0">
                <a:hlinkClick r:id="rId2"/>
              </a:rPr>
              <a:t>http://forexaw.com/</a:t>
            </a:r>
            <a:endParaRPr lang="ru-RU" dirty="0" smtClean="0"/>
          </a:p>
          <a:p>
            <a:endParaRPr lang="ru-RU" dirty="0"/>
          </a:p>
        </p:txBody>
      </p:sp>
      <p:sp>
        <p:nvSpPr>
          <p:cNvPr id="6" name="Содержимое 5"/>
          <p:cNvSpPr>
            <a:spLocks noGrp="1"/>
          </p:cNvSpPr>
          <p:nvPr>
            <p:ph sz="quarter" idx="4"/>
          </p:nvPr>
        </p:nvSpPr>
        <p:spPr/>
        <p:txBody>
          <a:bodyPr/>
          <a:lstStyle/>
          <a:p>
            <a:endParaRPr lang="ru-RU"/>
          </a:p>
        </p:txBody>
      </p:sp>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idx="3"/>
          </p:nvPr>
        </p:nvSpPr>
        <p:spPr/>
        <p:txBody>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285860"/>
            <a:ext cx="3971924" cy="4829668"/>
          </a:xfrm>
        </p:spPr>
        <p:txBody>
          <a:bodyPr>
            <a:normAutofit fontScale="77500" lnSpcReduction="20000"/>
          </a:bodyPr>
          <a:lstStyle/>
          <a:p>
            <a:pPr algn="ctr"/>
            <a:r>
              <a:rPr lang="ru-RU" dirty="0" smtClean="0"/>
              <a:t>Если идти на север, никуда не отклоняясь,  мы  обязательно попадем на Северный полюс. Там на полгода солнце скрывается за горизонтом, а затем так же долго не сходит с неба. Полярная ночь и полярный день в течение многих суток — наиболее приметный признак северной околополюсной области Земли. Издавна ее называют Арктикой — от греческого слова </a:t>
            </a:r>
            <a:r>
              <a:rPr lang="ru-RU" dirty="0" err="1" smtClean="0"/>
              <a:t>arkticos</a:t>
            </a:r>
            <a:r>
              <a:rPr lang="ru-RU" dirty="0" smtClean="0"/>
              <a:t> — северный, которым древние греки обозначали расположенное в северной стороне неба созвездие Большой Медведицы. </a:t>
            </a:r>
          </a:p>
          <a:p>
            <a:pPr algn="ctr"/>
            <a:endParaRPr lang="ru-RU" dirty="0"/>
          </a:p>
        </p:txBody>
      </p:sp>
      <p:pic>
        <p:nvPicPr>
          <p:cNvPr id="7" name="Содержимое 6" descr="1. Арктика"/>
          <p:cNvPicPr>
            <a:picLocks noGrp="1"/>
          </p:cNvPicPr>
          <p:nvPr>
            <p:ph sz="quarter" idx="4"/>
          </p:nvPr>
        </p:nvPicPr>
        <p:blipFill>
          <a:blip r:embed="rId2" cstate="print"/>
          <a:stretch>
            <a:fillRect/>
          </a:stretch>
        </p:blipFill>
        <p:spPr bwMode="auto">
          <a:xfrm>
            <a:off x="4500562" y="1142984"/>
            <a:ext cx="4286280" cy="4286281"/>
          </a:xfrm>
          <a:prstGeom prst="rect">
            <a:avLst/>
          </a:prstGeom>
          <a:noFill/>
          <a:ln w="9525">
            <a:noFill/>
            <a:miter lim="800000"/>
            <a:headEnd/>
            <a:tailEnd/>
          </a:ln>
        </p:spPr>
      </p:pic>
      <p:sp>
        <p:nvSpPr>
          <p:cNvPr id="2" name="Заголовок 1"/>
          <p:cNvSpPr>
            <a:spLocks noGrp="1"/>
          </p:cNvSpPr>
          <p:nvPr>
            <p:ph type="title"/>
          </p:nvPr>
        </p:nvSpPr>
        <p:spPr>
          <a:xfrm>
            <a:off x="457200" y="357166"/>
            <a:ext cx="8229600" cy="941282"/>
          </a:xfrm>
        </p:spPr>
        <p:txBody>
          <a:bodyPr>
            <a:normAutofit fontScale="90000"/>
          </a:bodyPr>
          <a:lstStyle/>
          <a:p>
            <a:pPr algn="ctr"/>
            <a:r>
              <a:rPr lang="ru-RU" b="1" dirty="0" smtClean="0"/>
              <a:t/>
            </a:r>
            <a:br>
              <a:rPr lang="ru-RU" b="1" dirty="0" smtClean="0"/>
            </a:br>
            <a:r>
              <a:rPr lang="ru-RU" b="1" dirty="0" smtClean="0"/>
              <a:t/>
            </a:r>
            <a:br>
              <a:rPr lang="ru-RU" b="1" dirty="0" smtClean="0"/>
            </a:br>
            <a:r>
              <a:rPr lang="ru-RU" b="1" dirty="0" smtClean="0"/>
              <a:t>Арктика </a:t>
            </a:r>
            <a:r>
              <a:rPr lang="ru-RU" dirty="0" smtClean="0"/>
              <a:t/>
            </a:r>
            <a:br>
              <a:rPr lang="ru-RU" dirty="0" smtClean="0"/>
            </a:br>
            <a:endParaRPr lang="ru-RU" dirty="0"/>
          </a:p>
        </p:txBody>
      </p:sp>
      <p:sp>
        <p:nvSpPr>
          <p:cNvPr id="5" name="Текст 4"/>
          <p:cNvSpPr>
            <a:spLocks noGrp="1"/>
          </p:cNvSpPr>
          <p:nvPr>
            <p:ph type="body" idx="3"/>
          </p:nvPr>
        </p:nvSpPr>
        <p:spPr/>
        <p:txBody>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357298"/>
            <a:ext cx="4038600" cy="4758230"/>
          </a:xfrm>
        </p:spPr>
        <p:txBody>
          <a:bodyPr>
            <a:normAutofit fontScale="77500" lnSpcReduction="20000"/>
          </a:bodyPr>
          <a:lstStyle/>
          <a:p>
            <a:pPr algn="ctr"/>
            <a:r>
              <a:rPr lang="ru-RU" dirty="0" smtClean="0"/>
              <a:t>Преодолевая неимоверные трудности,  отважные путешественники проникали все дальше и дальше на север, открывали холодные арктические острова и архипелаги и наносили их на карту. Это были представители разных народов мира: американцы Д. Франклин и Р. </a:t>
            </a:r>
            <a:r>
              <a:rPr lang="ru-RU" dirty="0" err="1" smtClean="0"/>
              <a:t>Пири</a:t>
            </a:r>
            <a:r>
              <a:rPr lang="ru-RU" dirty="0" smtClean="0"/>
              <a:t>, голландец В. Баренц, норвежцы Ф. Нансен и Р. Амундсен, итальянец У. Нобиле и многие другие, чьи имена навечно остались в названиях островов, гор, ледников, морей.</a:t>
            </a:r>
            <a:endParaRPr lang="ru-RU" dirty="0"/>
          </a:p>
        </p:txBody>
      </p:sp>
      <p:sp>
        <p:nvSpPr>
          <p:cNvPr id="2" name="Заголовок 1"/>
          <p:cNvSpPr>
            <a:spLocks noGrp="1"/>
          </p:cNvSpPr>
          <p:nvPr>
            <p:ph type="title"/>
          </p:nvPr>
        </p:nvSpPr>
        <p:spPr/>
        <p:txBody>
          <a:bodyPr/>
          <a:lstStyle/>
          <a:p>
            <a:r>
              <a:rPr lang="ru-RU" b="1" dirty="0" smtClean="0"/>
              <a:t>Отважные путешественники</a:t>
            </a:r>
            <a:endParaRPr lang="ru-RU" b="1" dirty="0"/>
          </a:p>
        </p:txBody>
      </p:sp>
      <p:sp>
        <p:nvSpPr>
          <p:cNvPr id="5" name="Текст 4"/>
          <p:cNvSpPr>
            <a:spLocks noGrp="1"/>
          </p:cNvSpPr>
          <p:nvPr>
            <p:ph type="body" idx="3"/>
          </p:nvPr>
        </p:nvSpPr>
        <p:spPr/>
        <p:txBody>
          <a:bodyPr/>
          <a:lstStyle/>
          <a:p>
            <a:endParaRPr lang="ru-RU"/>
          </a:p>
        </p:txBody>
      </p:sp>
      <p:pic>
        <p:nvPicPr>
          <p:cNvPr id="7" name="Содержимое 6" descr="3. Арктика на карте"/>
          <p:cNvPicPr>
            <a:picLocks noGrp="1"/>
          </p:cNvPicPr>
          <p:nvPr>
            <p:ph sz="quarter" idx="4"/>
          </p:nvPr>
        </p:nvPicPr>
        <p:blipFill>
          <a:blip r:embed="rId2" cstate="print"/>
          <a:srcRect/>
          <a:stretch>
            <a:fillRect/>
          </a:stretch>
        </p:blipFill>
        <p:spPr bwMode="auto">
          <a:xfrm>
            <a:off x="4500562" y="2071678"/>
            <a:ext cx="4357718" cy="4043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357298"/>
            <a:ext cx="4038600" cy="4758230"/>
          </a:xfrm>
        </p:spPr>
        <p:txBody>
          <a:bodyPr>
            <a:normAutofit fontScale="70000" lnSpcReduction="20000"/>
          </a:bodyPr>
          <a:lstStyle/>
          <a:p>
            <a:pPr algn="ctr"/>
            <a:r>
              <a:rPr lang="ru-RU" dirty="0" smtClean="0"/>
              <a:t>Среди них и наши соотечественники: Федор Литке, Семен Челюскин, братья Лаптевы, Георгий Седов, Владимир </a:t>
            </a:r>
            <a:r>
              <a:rPr lang="ru-RU" dirty="0" err="1" smtClean="0"/>
              <a:t>Русанов</a:t>
            </a:r>
            <a:r>
              <a:rPr lang="ru-RU" dirty="0" smtClean="0"/>
              <a:t>... Особое место в истории занимает период советских исследований Арктики в 30— 40-х гг. 20 века. Тогда были проведены героические экспедиции на ледокольных судах "Г. Седов", "Красин", "Сибиряков", "Литке". Их возглавляли известные полярники О. Ю. Шмидт, Р. Л. Самойлович, В. Ю. Визе, капитан В. И. Воронин. В эти годы впервые в одну навигацию была пройдена трасса Северного морского пути, совершены героические перелеты через Северный полюс. </a:t>
            </a:r>
          </a:p>
          <a:p>
            <a:endParaRPr lang="ru-RU" dirty="0"/>
          </a:p>
        </p:txBody>
      </p:sp>
      <p:sp>
        <p:nvSpPr>
          <p:cNvPr id="2" name="Заголовок 1"/>
          <p:cNvSpPr>
            <a:spLocks noGrp="1"/>
          </p:cNvSpPr>
          <p:nvPr>
            <p:ph type="title"/>
          </p:nvPr>
        </p:nvSpPr>
        <p:spPr/>
        <p:txBody>
          <a:bodyPr/>
          <a:lstStyle/>
          <a:p>
            <a:r>
              <a:rPr lang="ru-RU" b="1" dirty="0" smtClean="0"/>
              <a:t>Российские путешественники</a:t>
            </a:r>
            <a:endParaRPr lang="ru-RU" b="1" dirty="0"/>
          </a:p>
        </p:txBody>
      </p:sp>
      <p:sp>
        <p:nvSpPr>
          <p:cNvPr id="5" name="Текст 4"/>
          <p:cNvSpPr>
            <a:spLocks noGrp="1"/>
          </p:cNvSpPr>
          <p:nvPr>
            <p:ph type="body" idx="3"/>
          </p:nvPr>
        </p:nvSpPr>
        <p:spPr/>
        <p:txBody>
          <a:bodyPr/>
          <a:lstStyle/>
          <a:p>
            <a:endParaRPr lang="ru-RU"/>
          </a:p>
        </p:txBody>
      </p:sp>
      <p:pic>
        <p:nvPicPr>
          <p:cNvPr id="9" name="Содержимое 8" descr="https://www.litmir.co/BookBinary/138814/1333276305/i_028.jpg"/>
          <p:cNvPicPr>
            <a:picLocks noGrp="1"/>
          </p:cNvPicPr>
          <p:nvPr>
            <p:ph sz="quarter" idx="4"/>
          </p:nvPr>
        </p:nvPicPr>
        <p:blipFill>
          <a:blip r:embed="rId2" cstate="print"/>
          <a:srcRect/>
          <a:stretch>
            <a:fillRect/>
          </a:stretch>
        </p:blipFill>
        <p:spPr bwMode="auto">
          <a:xfrm>
            <a:off x="4649788" y="2071678"/>
            <a:ext cx="4038600" cy="3430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285860"/>
            <a:ext cx="4038600" cy="4829668"/>
          </a:xfrm>
        </p:spPr>
        <p:txBody>
          <a:bodyPr>
            <a:normAutofit fontScale="77500" lnSpcReduction="20000"/>
          </a:bodyPr>
          <a:lstStyle/>
          <a:p>
            <a:pPr algn="ctr"/>
            <a:r>
              <a:rPr lang="ru-RU" dirty="0" smtClean="0"/>
              <a:t>Наблюдения полярных станций, равномерно распределенных по берегам Северного Ледовитого океана и его островам, обеспечивают бесперебойную работу Северного морского пути. По нему в наши дни и летом и зимой, в полярный день и в непроглядную многомесячную ночь идут грузовые корабли. Их ведут мощные атомоходы "Арктика", "Сибирь", и другие. Они доставляют всевозможные грузы в Якутию, на Чукотку, на север Западной Сибири, на островные полярные станции и на дрейфующие станции. </a:t>
            </a:r>
            <a:endParaRPr lang="ru-RU" dirty="0"/>
          </a:p>
        </p:txBody>
      </p:sp>
      <p:sp>
        <p:nvSpPr>
          <p:cNvPr id="2" name="Заголовок 1"/>
          <p:cNvSpPr>
            <a:spLocks noGrp="1"/>
          </p:cNvSpPr>
          <p:nvPr>
            <p:ph type="title"/>
          </p:nvPr>
        </p:nvSpPr>
        <p:spPr/>
        <p:txBody>
          <a:bodyPr/>
          <a:lstStyle/>
          <a:p>
            <a:r>
              <a:rPr lang="ru-RU" b="1" dirty="0" smtClean="0"/>
              <a:t>Северный морской путь</a:t>
            </a:r>
            <a:endParaRPr lang="ru-RU" b="1" dirty="0"/>
          </a:p>
        </p:txBody>
      </p:sp>
      <p:sp>
        <p:nvSpPr>
          <p:cNvPr id="5" name="Текст 4"/>
          <p:cNvSpPr>
            <a:spLocks noGrp="1"/>
          </p:cNvSpPr>
          <p:nvPr>
            <p:ph type="body" idx="3"/>
          </p:nvPr>
        </p:nvSpPr>
        <p:spPr/>
        <p:txBody>
          <a:bodyPr/>
          <a:lstStyle/>
          <a:p>
            <a:endParaRPr lang="ru-RU"/>
          </a:p>
        </p:txBody>
      </p:sp>
      <p:pic>
        <p:nvPicPr>
          <p:cNvPr id="8" name="Рисунок 7" descr="http://os1.i.ua/3/1/11505409_5a95d894.jpg"/>
          <p:cNvPicPr/>
          <p:nvPr/>
        </p:nvPicPr>
        <p:blipFill>
          <a:blip r:embed="rId2" cstate="print"/>
          <a:srcRect/>
          <a:stretch>
            <a:fillRect/>
          </a:stretch>
        </p:blipFill>
        <p:spPr bwMode="auto">
          <a:xfrm>
            <a:off x="5072066" y="1571612"/>
            <a:ext cx="3429024" cy="2714644"/>
          </a:xfrm>
          <a:prstGeom prst="rect">
            <a:avLst/>
          </a:prstGeom>
          <a:noFill/>
          <a:ln w="9525">
            <a:noFill/>
            <a:miter lim="800000"/>
            <a:headEnd/>
            <a:tailEnd/>
          </a:ln>
        </p:spPr>
      </p:pic>
      <p:pic>
        <p:nvPicPr>
          <p:cNvPr id="7" name="Содержимое 6" descr="https://im3-tub-ru.yandex.net/i?id=e39f80b54facf0a9a650d4bbb1ca1684&amp;n=33&amp;h=215&amp;w=269"/>
          <p:cNvPicPr>
            <a:picLocks noGrp="1"/>
          </p:cNvPicPr>
          <p:nvPr>
            <p:ph sz="quarter" idx="4"/>
          </p:nvPr>
        </p:nvPicPr>
        <p:blipFill>
          <a:blip r:embed="rId3" cstate="print"/>
          <a:srcRect/>
          <a:stretch>
            <a:fillRect/>
          </a:stretch>
        </p:blipFill>
        <p:spPr bwMode="auto">
          <a:xfrm>
            <a:off x="5429256" y="4143380"/>
            <a:ext cx="3429024"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30. Карта морей Баренцева и Карского"/>
          <p:cNvPicPr/>
          <p:nvPr/>
        </p:nvPicPr>
        <p:blipFill>
          <a:blip r:embed="rId2" cstate="print"/>
          <a:srcRect/>
          <a:stretch>
            <a:fillRect/>
          </a:stretch>
        </p:blipFill>
        <p:spPr bwMode="auto">
          <a:xfrm>
            <a:off x="214282" y="714356"/>
            <a:ext cx="8929718" cy="5786478"/>
          </a:xfrm>
          <a:prstGeom prst="rect">
            <a:avLst/>
          </a:prstGeom>
          <a:noFill/>
          <a:ln w="9525">
            <a:noFill/>
            <a:miter lim="800000"/>
            <a:headEnd/>
            <a:tailEnd/>
          </a:ln>
        </p:spPr>
      </p:pic>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428604"/>
            <a:ext cx="7043758" cy="5686924"/>
          </a:xfrm>
        </p:spPr>
        <p:txBody>
          <a:bodyPr>
            <a:normAutofit fontScale="85000" lnSpcReduction="10000"/>
          </a:bodyPr>
          <a:lstStyle/>
          <a:p>
            <a:pPr algn="ctr"/>
            <a:r>
              <a:rPr lang="ru-RU" b="1" dirty="0" err="1" smtClean="0">
                <a:solidFill>
                  <a:schemeClr val="bg1"/>
                </a:solidFill>
              </a:rPr>
              <a:t>Се́верный</a:t>
            </a:r>
            <a:r>
              <a:rPr lang="ru-RU" b="1" dirty="0" smtClean="0">
                <a:solidFill>
                  <a:schemeClr val="bg1"/>
                </a:solidFill>
              </a:rPr>
              <a:t> </a:t>
            </a:r>
            <a:r>
              <a:rPr lang="ru-RU" b="1" dirty="0" err="1" smtClean="0">
                <a:solidFill>
                  <a:schemeClr val="bg1"/>
                </a:solidFill>
              </a:rPr>
              <a:t>морско́й</a:t>
            </a:r>
            <a:r>
              <a:rPr lang="ru-RU" b="1" dirty="0" smtClean="0">
                <a:solidFill>
                  <a:schemeClr val="bg1"/>
                </a:solidFill>
              </a:rPr>
              <a:t> путь — кратчайший морской путь между Европейской частью Российской Федерации и Дальним Востоком, исторически сложившаяся национальная единая транспортная коммуникация Российской Федерации в Арктике. Северный морской путь обслуживает порты Арктики и крупных рек Сибири (ввоз топлива, оборудования, продовольствия, вывоз леса, природных ископаемых).</a:t>
            </a:r>
          </a:p>
          <a:p>
            <a:pPr algn="ctr"/>
            <a:r>
              <a:rPr lang="ru-RU" b="1" dirty="0" smtClean="0">
                <a:solidFill>
                  <a:schemeClr val="bg1"/>
                </a:solidFill>
              </a:rPr>
              <a:t>Альтернатива Северному морскому пути — транспортные артерии, проходящие через Суэцкий или Панамский каналы. Однако если, например, расстояние, проходимое судами из порта Мурманск в порт Иокогаму (</a:t>
            </a:r>
            <a:r>
              <a:rPr lang="ru-RU" b="1" dirty="0" smtClean="0">
                <a:solidFill>
                  <a:schemeClr val="bg1"/>
                </a:solidFill>
                <a:hlinkClick r:id="rId3"/>
              </a:rPr>
              <a:t>Япония</a:t>
            </a:r>
            <a:r>
              <a:rPr lang="ru-RU" b="1" dirty="0" smtClean="0">
                <a:solidFill>
                  <a:schemeClr val="bg1"/>
                </a:solidFill>
              </a:rPr>
              <a:t>) через Суэцкий канал, составляет 12840 морских миль, то Северным морским путём — только 5770 морских миль.</a:t>
            </a:r>
          </a:p>
          <a:p>
            <a:pPr algn="ctr"/>
            <a:endParaRPr lang="ru-RU" b="1" dirty="0" smtClean="0">
              <a:solidFill>
                <a:schemeClr val="bg1"/>
              </a:solidFill>
            </a:endParaRPr>
          </a:p>
          <a:p>
            <a:pPr algn="ctr"/>
            <a:endParaRPr lang="ru-RU" b="1" dirty="0">
              <a:solidFill>
                <a:schemeClr val="bg1"/>
              </a:solidFill>
            </a:endParaRPr>
          </a:p>
        </p:txBody>
      </p:sp>
      <p:sp>
        <p:nvSpPr>
          <p:cNvPr id="2" name="Заголовок 1"/>
          <p:cNvSpPr>
            <a:spLocks noGrp="1"/>
          </p:cNvSpPr>
          <p:nvPr>
            <p:ph type="title"/>
          </p:nvPr>
        </p:nvSpPr>
        <p:spPr>
          <a:xfrm>
            <a:off x="457200" y="155448"/>
            <a:ext cx="6115064" cy="1058974"/>
          </a:xfrm>
        </p:spPr>
        <p:txBody>
          <a:bodyPr>
            <a:normAutofit/>
          </a:bodyPr>
          <a:lstStyle/>
          <a:p>
            <a:endParaRPr lang="ru-RU" dirty="0"/>
          </a:p>
        </p:txBody>
      </p:sp>
      <p:sp>
        <p:nvSpPr>
          <p:cNvPr id="5" name="Текст 4"/>
          <p:cNvSpPr>
            <a:spLocks noGrp="1"/>
          </p:cNvSpPr>
          <p:nvPr>
            <p:ph type="body" idx="3"/>
          </p:nvPr>
        </p:nvSpPr>
        <p:spPr>
          <a:xfrm>
            <a:off x="6643702" y="1399593"/>
            <a:ext cx="2044686" cy="762000"/>
          </a:xfrm>
        </p:spPr>
        <p:txBody>
          <a:bodyPr/>
          <a:lstStyle/>
          <a:p>
            <a:endParaRPr lang="ru-RU" dirty="0"/>
          </a:p>
        </p:txBody>
      </p:sp>
      <p:sp>
        <p:nvSpPr>
          <p:cNvPr id="9" name="Содержимое 8"/>
          <p:cNvSpPr>
            <a:spLocks noGrp="1"/>
          </p:cNvSpPr>
          <p:nvPr>
            <p:ph sz="quarter" idx="4"/>
          </p:nvPr>
        </p:nvSpPr>
        <p:spPr>
          <a:xfrm>
            <a:off x="4649788" y="2201896"/>
            <a:ext cx="1350972" cy="2727302"/>
          </a:xfrm>
        </p:spPr>
        <p:txBody>
          <a:bodyPr/>
          <a:lstStyle/>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http://www.agesmystery.ru/sites/default/files/7777fc0506cc11dc28657c209c0afac8_full.jpg"/>
          <p:cNvPicPr>
            <a:picLocks noGrp="1"/>
          </p:cNvPicPr>
          <p:nvPr>
            <p:ph sz="quarter" idx="4"/>
          </p:nvPr>
        </p:nvPicPr>
        <p:blipFill>
          <a:blip r:embed="rId2" cstate="print"/>
          <a:srcRect/>
          <a:stretch>
            <a:fillRect/>
          </a:stretch>
        </p:blipFill>
        <p:spPr bwMode="auto">
          <a:xfrm>
            <a:off x="5072066" y="3214686"/>
            <a:ext cx="3616322" cy="3071834"/>
          </a:xfrm>
          <a:prstGeom prst="rect">
            <a:avLst/>
          </a:prstGeom>
          <a:noFill/>
          <a:ln w="9525">
            <a:noFill/>
            <a:miter lim="800000"/>
            <a:headEnd/>
            <a:tailEnd/>
          </a:ln>
        </p:spPr>
      </p:pic>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500042"/>
            <a:ext cx="5043494" cy="5615486"/>
          </a:xfrm>
        </p:spPr>
        <p:txBody>
          <a:bodyPr>
            <a:normAutofit fontScale="85000" lnSpcReduction="20000"/>
          </a:bodyPr>
          <a:lstStyle/>
          <a:p>
            <a:pPr algn="ctr"/>
            <a:r>
              <a:rPr lang="ru-RU" dirty="0" smtClean="0"/>
              <a:t>В годы Великой Отечественной войны Северный морской путь — важнейшая транспортная магистраль Советского Севера. По Северному морскому пути осуществлялась проводка боевых кораблей Тихоокеанского флота в Баренцево море. За четыре военных года судами </a:t>
            </a:r>
            <a:r>
              <a:rPr lang="ru-RU" dirty="0" err="1" smtClean="0"/>
              <a:t>Главсевморпути</a:t>
            </a:r>
            <a:r>
              <a:rPr lang="ru-RU" dirty="0" smtClean="0"/>
              <a:t> выполнен большой объём воинских и народно-хозяйственных перевозок. Через арктические порты Нарьян-Мар, Игарка, Дудинка, Диксон, Тикси флот снабжался каменным углём (Печорского и других арктических бассейнов), военная </a:t>
            </a:r>
            <a:r>
              <a:rPr lang="ru-RU" b="1" dirty="0" smtClean="0"/>
              <a:t>промышленность</a:t>
            </a:r>
            <a:r>
              <a:rPr lang="ru-RU" dirty="0" smtClean="0"/>
              <a:t> — никелем, медью, лесом. </a:t>
            </a:r>
            <a:endParaRPr lang="ru-RU" dirty="0"/>
          </a:p>
        </p:txBody>
      </p:sp>
      <p:sp>
        <p:nvSpPr>
          <p:cNvPr id="2" name="Заголовок 1"/>
          <p:cNvSpPr>
            <a:spLocks noGrp="1"/>
          </p:cNvSpPr>
          <p:nvPr>
            <p:ph type="title"/>
          </p:nvPr>
        </p:nvSpPr>
        <p:spPr/>
        <p:txBody>
          <a:bodyPr/>
          <a:lstStyle/>
          <a:p>
            <a:endParaRPr lang="ru-RU"/>
          </a:p>
        </p:txBody>
      </p:sp>
      <p:sp>
        <p:nvSpPr>
          <p:cNvPr id="5" name="Текст 4"/>
          <p:cNvSpPr>
            <a:spLocks noGrp="1"/>
          </p:cNvSpPr>
          <p:nvPr>
            <p:ph type="body" idx="3"/>
          </p:nvPr>
        </p:nvSpPr>
        <p:spPr/>
        <p:txBody>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428736"/>
            <a:ext cx="4038600" cy="4686792"/>
          </a:xfrm>
        </p:spPr>
        <p:txBody>
          <a:bodyPr>
            <a:normAutofit fontScale="85000" lnSpcReduction="20000"/>
          </a:bodyPr>
          <a:lstStyle/>
          <a:p>
            <a:pPr algn="ctr"/>
            <a:r>
              <a:rPr lang="ru-RU" dirty="0" smtClean="0"/>
              <a:t>Площадь Арктики составляет около 27 млн. км2 — почти в три раза больше Европы. Иногда специалисты проводят границу Арктики по Северному полярному кругу, и тогда площадь Арктики — 21 млн. км2. Центральную часть околополюсной области занимает Северный Ледовитый океан площадью 14,75 млн. км2 Очень высоких гор в нашей Арктике нет. </a:t>
            </a:r>
            <a:endParaRPr lang="ru-RU" dirty="0"/>
          </a:p>
        </p:txBody>
      </p:sp>
      <p:sp>
        <p:nvSpPr>
          <p:cNvPr id="2" name="Заголовок 1"/>
          <p:cNvSpPr>
            <a:spLocks noGrp="1"/>
          </p:cNvSpPr>
          <p:nvPr>
            <p:ph type="title"/>
          </p:nvPr>
        </p:nvSpPr>
        <p:spPr/>
        <p:txBody>
          <a:bodyPr/>
          <a:lstStyle/>
          <a:p>
            <a:pPr algn="ctr"/>
            <a:r>
              <a:rPr lang="ru-RU" b="1" dirty="0" smtClean="0"/>
              <a:t>Площадь Арктики</a:t>
            </a:r>
            <a:endParaRPr lang="ru-RU" b="1" dirty="0"/>
          </a:p>
        </p:txBody>
      </p:sp>
      <p:sp>
        <p:nvSpPr>
          <p:cNvPr id="5" name="Текст 4"/>
          <p:cNvSpPr>
            <a:spLocks noGrp="1"/>
          </p:cNvSpPr>
          <p:nvPr>
            <p:ph type="body" idx="3"/>
          </p:nvPr>
        </p:nvSpPr>
        <p:spPr/>
        <p:txBody>
          <a:bodyPr/>
          <a:lstStyle/>
          <a:p>
            <a:endParaRPr lang="ru-RU"/>
          </a:p>
        </p:txBody>
      </p:sp>
      <p:pic>
        <p:nvPicPr>
          <p:cNvPr id="7" name="Содержимое 6" descr="http://www.gazetayakutia.ru/media/k2/items/cache/165f8c8daceedede535cccb54d42c2cb_M.jpg"/>
          <p:cNvPicPr>
            <a:picLocks noGrp="1"/>
          </p:cNvPicPr>
          <p:nvPr>
            <p:ph sz="quarter" idx="4"/>
          </p:nvPr>
        </p:nvPicPr>
        <p:blipFill>
          <a:blip r:embed="rId2" cstate="print"/>
          <a:srcRect/>
          <a:stretch>
            <a:fillRect/>
          </a:stretch>
        </p:blipFill>
        <p:spPr bwMode="auto">
          <a:xfrm>
            <a:off x="4643438" y="2143116"/>
            <a:ext cx="4044950" cy="3889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428736"/>
            <a:ext cx="4038600" cy="4686792"/>
          </a:xfrm>
        </p:spPr>
        <p:txBody>
          <a:bodyPr>
            <a:normAutofit fontScale="92500"/>
          </a:bodyPr>
          <a:lstStyle/>
          <a:p>
            <a:pPr algn="ctr"/>
            <a:r>
              <a:rPr lang="ru-RU" dirty="0" smtClean="0"/>
              <a:t>Растительность там очень скудная: преимущественно лишайники. Впрочем, встречаются и цветы: полярные маки, лютики, </a:t>
            </a:r>
            <a:r>
              <a:rPr lang="ru-RU" dirty="0" err="1" smtClean="0"/>
              <a:t>куропаточья</a:t>
            </a:r>
            <a:r>
              <a:rPr lang="ru-RU" dirty="0" smtClean="0"/>
              <a:t> трава — и даже деревья: карликовые ива и береза. Но они поднимаются над землей всего на несколько сантиметров. </a:t>
            </a:r>
            <a:endParaRPr lang="ru-RU" dirty="0"/>
          </a:p>
        </p:txBody>
      </p:sp>
      <p:sp>
        <p:nvSpPr>
          <p:cNvPr id="2" name="Заголовок 1"/>
          <p:cNvSpPr>
            <a:spLocks noGrp="1"/>
          </p:cNvSpPr>
          <p:nvPr>
            <p:ph type="title"/>
          </p:nvPr>
        </p:nvSpPr>
        <p:spPr/>
        <p:txBody>
          <a:bodyPr/>
          <a:lstStyle/>
          <a:p>
            <a:r>
              <a:rPr lang="ru-RU" b="1" dirty="0" smtClean="0"/>
              <a:t>Растительность</a:t>
            </a:r>
            <a:endParaRPr lang="ru-RU" b="1" dirty="0"/>
          </a:p>
        </p:txBody>
      </p:sp>
      <p:sp>
        <p:nvSpPr>
          <p:cNvPr id="5" name="Текст 4"/>
          <p:cNvSpPr>
            <a:spLocks noGrp="1"/>
          </p:cNvSpPr>
          <p:nvPr>
            <p:ph type="body" idx="3"/>
          </p:nvPr>
        </p:nvSpPr>
        <p:spPr/>
        <p:txBody>
          <a:bodyPr/>
          <a:lstStyle/>
          <a:p>
            <a:endParaRPr lang="ru-RU"/>
          </a:p>
        </p:txBody>
      </p:sp>
      <p:pic>
        <p:nvPicPr>
          <p:cNvPr id="7" name="Содержимое 6" descr="http://explore.org/photos/518/arctic-flora-rocks.jpg"/>
          <p:cNvPicPr>
            <a:picLocks noGrp="1"/>
          </p:cNvPicPr>
          <p:nvPr>
            <p:ph sz="quarter" idx="4"/>
          </p:nvPr>
        </p:nvPicPr>
        <p:blipFill>
          <a:blip r:embed="rId2" cstate="print"/>
          <a:srcRect/>
          <a:stretch>
            <a:fillRect/>
          </a:stretch>
        </p:blipFill>
        <p:spPr bwMode="auto">
          <a:xfrm>
            <a:off x="4643438" y="642918"/>
            <a:ext cx="4038600" cy="2274868"/>
          </a:xfrm>
          <a:prstGeom prst="rect">
            <a:avLst/>
          </a:prstGeom>
          <a:noFill/>
          <a:ln w="9525">
            <a:noFill/>
            <a:miter lim="800000"/>
            <a:headEnd/>
            <a:tailEnd/>
          </a:ln>
        </p:spPr>
      </p:pic>
      <p:pic>
        <p:nvPicPr>
          <p:cNvPr id="8" name="Рисунок 7" descr="http://st.depositphotos.com/1812731/1382/i/950/depositphotos_13824556-Purple-saxifraga---tundra-flowers.jpg"/>
          <p:cNvPicPr/>
          <p:nvPr/>
        </p:nvPicPr>
        <p:blipFill>
          <a:blip r:embed="rId3" cstate="print"/>
          <a:srcRect/>
          <a:stretch>
            <a:fillRect/>
          </a:stretch>
        </p:blipFill>
        <p:spPr bwMode="auto">
          <a:xfrm>
            <a:off x="4786314" y="3429000"/>
            <a:ext cx="3557914" cy="2515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546</TotalTime>
  <Words>1290</Words>
  <Application>Microsoft Office PowerPoint</Application>
  <PresentationFormat>Экран (4:3)</PresentationFormat>
  <Paragraphs>81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Бумажная</vt:lpstr>
      <vt:lpstr>АРКТИКА (викторина)</vt:lpstr>
      <vt:lpstr>  Арктика  </vt:lpstr>
      <vt:lpstr>Отважные путешественники</vt:lpstr>
      <vt:lpstr>Российские путешественники</vt:lpstr>
      <vt:lpstr>Северный морской путь</vt:lpstr>
      <vt:lpstr>Слайд 6</vt:lpstr>
      <vt:lpstr>Слайд 7</vt:lpstr>
      <vt:lpstr>Площадь Арктики</vt:lpstr>
      <vt:lpstr>Растительность</vt:lpstr>
      <vt:lpstr>Животный мир</vt:lpstr>
      <vt:lpstr>Птичьи базары</vt:lpstr>
      <vt:lpstr>Полезные ископаемые</vt:lpstr>
      <vt:lpstr>Заполярные города</vt:lpstr>
      <vt:lpstr>Коренные жители </vt:lpstr>
      <vt:lpstr>Льды Арктики</vt:lpstr>
      <vt:lpstr>Регулярные встречи североевропейских государств</vt:lpstr>
      <vt:lpstr>ВИКТОРИНА</vt:lpstr>
      <vt:lpstr>ПРОВЕРЬ СЕБЯ!</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алеша</cp:lastModifiedBy>
  <cp:revision>61</cp:revision>
  <dcterms:modified xsi:type="dcterms:W3CDTF">2016-02-15T13:11:48Z</dcterms:modified>
</cp:coreProperties>
</file>